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8" r:id="rId6"/>
    <p:sldId id="259" r:id="rId7"/>
    <p:sldId id="260" r:id="rId8"/>
    <p:sldId id="265" r:id="rId9"/>
    <p:sldId id="261" r:id="rId10"/>
    <p:sldId id="264" r:id="rId11"/>
    <p:sldId id="266" r:id="rId12"/>
    <p:sldId id="267" r:id="rId13"/>
    <p:sldId id="26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6432" autoAdjust="0"/>
  </p:normalViewPr>
  <p:slideViewPr>
    <p:cSldViewPr snapToGrid="0">
      <p:cViewPr varScale="1">
        <p:scale>
          <a:sx n="71" d="100"/>
          <a:sy n="71" d="100"/>
        </p:scale>
        <p:origin x="1138" y="58"/>
      </p:cViewPr>
      <p:guideLst/>
    </p:cSldViewPr>
  </p:slideViewPr>
  <p:outlineViewPr>
    <p:cViewPr>
      <p:scale>
        <a:sx n="33" d="100"/>
        <a:sy n="33" d="100"/>
      </p:scale>
      <p:origin x="0" y="-402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9/15/2024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9/15/2024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025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78" y="469803"/>
            <a:ext cx="7140788" cy="1929505"/>
          </a:xfrm>
        </p:spPr>
        <p:txBody>
          <a:bodyPr/>
          <a:lstStyle/>
          <a:p>
            <a:r>
              <a:rPr lang="en-US" dirty="0"/>
              <a:t>CODE CUBICLE 2024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8978" y="2701868"/>
            <a:ext cx="5377006" cy="1454264"/>
          </a:xfrm>
        </p:spPr>
        <p:txBody>
          <a:bodyPr>
            <a:normAutofit/>
          </a:bodyPr>
          <a:lstStyle/>
          <a:p>
            <a:r>
              <a:rPr lang="en-US" sz="2800" dirty="0"/>
              <a:t>Problem statement: Genie/ personalized assistant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3A39-08E3-CBBF-F812-B5B62D8AE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371" y="1396212"/>
            <a:ext cx="4989629" cy="2387771"/>
          </a:xfrm>
        </p:spPr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D614C0-ED63-EFC5-BE8A-B79564EB7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D75E0-F07E-D912-A833-FBCDAB45F3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2198F69-A90D-A62B-5235-BD3C4B3CE15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C0D469-DBC1-76F4-FC4D-8B9E2AB7F499}"/>
              </a:ext>
            </a:extLst>
          </p:cNvPr>
          <p:cNvSpPr/>
          <p:nvPr/>
        </p:nvSpPr>
        <p:spPr>
          <a:xfrm>
            <a:off x="11829908" y="-133247"/>
            <a:ext cx="545911" cy="8448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3287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4919354" cy="667498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9594" y="1873815"/>
            <a:ext cx="2556579" cy="365125"/>
          </a:xfrm>
        </p:spPr>
        <p:txBody>
          <a:bodyPr/>
          <a:lstStyle/>
          <a:p>
            <a:r>
              <a:rPr lang="en-US" dirty="0"/>
              <a:t>TOURISM IN INDIA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5" y="2178444"/>
            <a:ext cx="2556579" cy="1328236"/>
          </a:xfrm>
        </p:spPr>
        <p:txBody>
          <a:bodyPr/>
          <a:lstStyle/>
          <a:p>
            <a:r>
              <a:rPr lang="en-US" dirty="0"/>
              <a:t>India has a bad reputation among tourists due to lack of proper guidance on which places to visit and try local cuisine from.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843243-D5AF-4FB8-A0B6-47BAF2CEE0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38997" y="1873815"/>
            <a:ext cx="2556578" cy="365125"/>
          </a:xfrm>
        </p:spPr>
        <p:txBody>
          <a:bodyPr/>
          <a:lstStyle/>
          <a:p>
            <a:r>
              <a:rPr lang="en-US" dirty="0"/>
              <a:t>SAFETY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656B4F7-80AA-4955-8984-D9DA3B536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38997" y="2178444"/>
            <a:ext cx="2556578" cy="1291081"/>
          </a:xfrm>
        </p:spPr>
        <p:txBody>
          <a:bodyPr/>
          <a:lstStyle/>
          <a:p>
            <a:r>
              <a:rPr lang="en-US" dirty="0"/>
              <a:t>Unaware tourists often venture into dangerous areas in name of adventure and get into trouble with locals.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23B5DB8F-544D-4B8A-98F5-10157CB578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199595" y="4071261"/>
            <a:ext cx="2556577" cy="365125"/>
          </a:xfrm>
        </p:spPr>
        <p:txBody>
          <a:bodyPr/>
          <a:lstStyle/>
          <a:p>
            <a:r>
              <a:rPr lang="en-US" dirty="0"/>
              <a:t>Costs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6DC1492D-B4FC-4834-8463-9F39FDB781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199596" y="4383943"/>
            <a:ext cx="2556577" cy="1328236"/>
          </a:xfrm>
        </p:spPr>
        <p:txBody>
          <a:bodyPr/>
          <a:lstStyle/>
          <a:p>
            <a:r>
              <a:rPr lang="en-US" dirty="0"/>
              <a:t>Tourists are scammed out of their money by vendors who overcharge them and sometimes sell fake products.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F1C997B7-3BCB-422D-B850-6AD06C8FB9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38997" y="4071261"/>
            <a:ext cx="2711314" cy="365125"/>
          </a:xfrm>
        </p:spPr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82CC08AE-1854-427C-A409-844DADA8D4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38997" y="4375890"/>
            <a:ext cx="2556578" cy="1291081"/>
          </a:xfrm>
        </p:spPr>
        <p:txBody>
          <a:bodyPr/>
          <a:lstStyle/>
          <a:p>
            <a:r>
              <a:rPr lang="en-US" dirty="0"/>
              <a:t>First time visitors without proper guides have no means to experience authentic India.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F6ADF8-39FE-C07E-327C-589BDADAC3A2}"/>
              </a:ext>
            </a:extLst>
          </p:cNvPr>
          <p:cNvSpPr/>
          <p:nvPr/>
        </p:nvSpPr>
        <p:spPr>
          <a:xfrm>
            <a:off x="11737262" y="695093"/>
            <a:ext cx="279030" cy="49718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716" y="1823625"/>
            <a:ext cx="4719884" cy="580030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6FC127-313F-42F3-9800-F36B13BD0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5" idx="6"/>
            <a:endCxn id="20" idx="2"/>
          </p:cNvCxnSpPr>
          <p:nvPr/>
        </p:nvCxnSpPr>
        <p:spPr>
          <a:xfrm>
            <a:off x="2172245" y="3645383"/>
            <a:ext cx="76222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7BD30DD-1CDC-42FA-A173-F6CFB93D9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85064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F16285-BEA6-47E3-8ECE-E17D4D084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562" y="3174633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FF59E2B-8CF4-4F96-9F85-850F62E87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94529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56AB62C-FF38-4153-B496-F42C8DB04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26567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1" name="Picture Placeholder 90" descr="market icon">
            <a:extLst>
              <a:ext uri="{FF2B5EF4-FFF2-40B4-BE49-F238E27FC236}">
                <a16:creationId xmlns:a16="http://schemas.microsoft.com/office/drawing/2014/main" id="{C6A83A1A-E2DA-4D40-B2A8-6FAABB76B41B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2"/>
          <a:srcRect/>
          <a:stretch>
            <a:fillRect/>
          </a:stretch>
        </p:blipFill>
        <p:spPr>
          <a:xfrm>
            <a:off x="1404658" y="3330145"/>
            <a:ext cx="603504" cy="603504"/>
          </a:xfrm>
          <a:prstGeom prst="rect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F0C189F-75BF-4FC8-A278-5EFC6B66F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005" y="4230943"/>
            <a:ext cx="2640803" cy="365125"/>
          </a:xfrm>
        </p:spPr>
        <p:txBody>
          <a:bodyPr/>
          <a:lstStyle/>
          <a:p>
            <a:r>
              <a:rPr lang="en-US" dirty="0"/>
              <a:t>GENIE TRAVEL COMPANION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56F30711-3932-4012-B6C1-3B270E1293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005" y="4887112"/>
            <a:ext cx="2640803" cy="1616414"/>
          </a:xfrm>
        </p:spPr>
        <p:txBody>
          <a:bodyPr/>
          <a:lstStyle/>
          <a:p>
            <a:r>
              <a:rPr lang="en-US" dirty="0"/>
              <a:t>Our AI traveling assistant will act as  a pocket travel guide which will give tourists proper guidance on how to explore India and it’s rich culture.</a:t>
            </a:r>
          </a:p>
        </p:txBody>
      </p:sp>
      <p:pic>
        <p:nvPicPr>
          <p:cNvPr id="92" name="Picture Placeholder 91" descr="group of people icon">
            <a:extLst>
              <a:ext uri="{FF2B5EF4-FFF2-40B4-BE49-F238E27FC236}">
                <a16:creationId xmlns:a16="http://schemas.microsoft.com/office/drawing/2014/main" id="{B0B79D89-2FA7-4527-BF24-BD94083A08E6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50A4385-C5CF-4BEE-B287-D3AC3C9128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37502" y="4234631"/>
            <a:ext cx="2640803" cy="365125"/>
          </a:xfrm>
        </p:spPr>
        <p:txBody>
          <a:bodyPr/>
          <a:lstStyle/>
          <a:p>
            <a:r>
              <a:rPr lang="en-US" dirty="0"/>
              <a:t>Target audience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CC9C5A8F-500B-4089-A210-65BE40581F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37502" y="4887111"/>
            <a:ext cx="2640803" cy="1616414"/>
          </a:xfrm>
        </p:spPr>
        <p:txBody>
          <a:bodyPr/>
          <a:lstStyle/>
          <a:p>
            <a:r>
              <a:rPr lang="en-US" dirty="0"/>
              <a:t>Main target are tourists mainly from outside India. But can also help interstate travelers.</a:t>
            </a:r>
          </a:p>
        </p:txBody>
      </p:sp>
      <p:pic>
        <p:nvPicPr>
          <p:cNvPr id="93" name="Picture Placeholder 92" descr="piggy bank icon">
            <a:extLst>
              <a:ext uri="{FF2B5EF4-FFF2-40B4-BE49-F238E27FC236}">
                <a16:creationId xmlns:a16="http://schemas.microsoft.com/office/drawing/2014/main" id="{72B05E96-95BD-47EE-996E-6B2C14EBD1B4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4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561059DA-EA8B-4860-B58D-BBFD6C2CF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6000" y="4218499"/>
            <a:ext cx="2640803" cy="365125"/>
          </a:xfrm>
        </p:spPr>
        <p:txBody>
          <a:bodyPr/>
          <a:lstStyle/>
          <a:p>
            <a:r>
              <a:rPr lang="en-US" dirty="0"/>
              <a:t>Partnership with local businesses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91AC0FF-532B-4B36-BE1C-83B71D783B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17003" y="4886133"/>
            <a:ext cx="2640803" cy="1616414"/>
          </a:xfrm>
        </p:spPr>
        <p:txBody>
          <a:bodyPr/>
          <a:lstStyle/>
          <a:p>
            <a:r>
              <a:rPr lang="en-US" dirty="0"/>
              <a:t>By partnering with local business owners we can ensure all places recommended by our AI are authentic and safe.</a:t>
            </a:r>
          </a:p>
        </p:txBody>
      </p:sp>
      <p:pic>
        <p:nvPicPr>
          <p:cNvPr id="94" name="Picture Placeholder 93" descr="stack of papers icon">
            <a:extLst>
              <a:ext uri="{FF2B5EF4-FFF2-40B4-BE49-F238E27FC236}">
                <a16:creationId xmlns:a16="http://schemas.microsoft.com/office/drawing/2014/main" id="{8C7C9F51-16A3-43F8-8724-9F145C4AD51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21263C4-F13B-47F6-A4A0-816A8D261C2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46967" y="4218499"/>
            <a:ext cx="2640803" cy="365125"/>
          </a:xfrm>
        </p:spPr>
        <p:txBody>
          <a:bodyPr/>
          <a:lstStyle/>
          <a:p>
            <a:r>
              <a:rPr lang="en-US" dirty="0"/>
              <a:t>Easy to use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D16C7B99-9723-4022-8904-97B66907F1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954497" y="4889608"/>
            <a:ext cx="2640803" cy="1616414"/>
          </a:xfrm>
        </p:spPr>
        <p:txBody>
          <a:bodyPr/>
          <a:lstStyle/>
          <a:p>
            <a:r>
              <a:rPr lang="en-US" dirty="0"/>
              <a:t>Simple design that gives customers the targeted information they need​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A344E8-12AB-4BC6-9FA0-D3FFCDFD1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77C3CA95-BC39-41C4-9B87-98BB7EA2D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841217-84CB-883F-DCB4-00AD9F9A06DA}"/>
              </a:ext>
            </a:extLst>
          </p:cNvPr>
          <p:cNvSpPr/>
          <p:nvPr/>
        </p:nvSpPr>
        <p:spPr>
          <a:xfrm>
            <a:off x="11737262" y="695093"/>
            <a:ext cx="279030" cy="49718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6218" y="690802"/>
            <a:ext cx="4936277" cy="575890"/>
          </a:xfrm>
        </p:spPr>
        <p:txBody>
          <a:bodyPr/>
          <a:lstStyle/>
          <a:p>
            <a:r>
              <a:rPr lang="en-US" dirty="0"/>
              <a:t>Product Overview</a:t>
            </a:r>
          </a:p>
        </p:txBody>
      </p:sp>
      <p:pic>
        <p:nvPicPr>
          <p:cNvPr id="42" name="Picture Placeholder 41" descr="box icon">
            <a:extLst>
              <a:ext uri="{FF2B5EF4-FFF2-40B4-BE49-F238E27FC236}">
                <a16:creationId xmlns:a16="http://schemas.microsoft.com/office/drawing/2014/main" id="{7A0C5CE6-9CA6-4807-B23A-A4F89C0310D2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2"/>
          <a:srcRect l="375" r="375"/>
          <a:stretch>
            <a:fillRect/>
          </a:stretch>
        </p:blipFill>
        <p:spPr>
          <a:xfrm>
            <a:off x="3976270" y="1615933"/>
            <a:ext cx="603504" cy="603504"/>
          </a:xfrm>
          <a:prstGeom prst="rect">
            <a:avLst/>
          </a:prstGeom>
        </p:spPr>
      </p:pic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E239EA0A-BE2A-46D5-876A-5614B0A7CF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76270" y="2378410"/>
            <a:ext cx="3008631" cy="348162"/>
          </a:xfrm>
        </p:spPr>
        <p:txBody>
          <a:bodyPr/>
          <a:lstStyle/>
          <a:p>
            <a:r>
              <a:rPr lang="en-US" dirty="0"/>
              <a:t>Unique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92FDC44E-20CB-4210-8DA6-F83A46B395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76271" y="2742760"/>
            <a:ext cx="3008630" cy="636682"/>
          </a:xfrm>
        </p:spPr>
        <p:txBody>
          <a:bodyPr/>
          <a:lstStyle/>
          <a:p>
            <a:r>
              <a:rPr lang="en-US" dirty="0"/>
              <a:t>Most other AI assistants just parrot information from Google whereas our model will use verified data curated by us.</a:t>
            </a:r>
          </a:p>
        </p:txBody>
      </p:sp>
      <p:pic>
        <p:nvPicPr>
          <p:cNvPr id="43" name="Picture Placeholder 42" descr="market icon">
            <a:extLst>
              <a:ext uri="{FF2B5EF4-FFF2-40B4-BE49-F238E27FC236}">
                <a16:creationId xmlns:a16="http://schemas.microsoft.com/office/drawing/2014/main" id="{68703471-66FD-4701-B79F-C054E717F50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/>
          <a:srcRect/>
          <a:stretch>
            <a:fillRect/>
          </a:stretch>
        </p:blipFill>
        <p:spPr>
          <a:xfrm>
            <a:off x="7860042" y="1516188"/>
            <a:ext cx="603504" cy="603504"/>
          </a:xfrm>
          <a:prstGeom prst="rect">
            <a:avLst/>
          </a:prstGeom>
        </p:spPr>
      </p:pic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1C9BBBD5-3078-4A97-8E7D-F5F839845B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13979" y="2249117"/>
            <a:ext cx="3008631" cy="348162"/>
          </a:xfrm>
        </p:spPr>
        <p:txBody>
          <a:bodyPr/>
          <a:lstStyle/>
          <a:p>
            <a:r>
              <a:rPr lang="en-US" dirty="0"/>
              <a:t>EASY TO USE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CDBDA856-8CC1-449E-B621-022F99358F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06631" y="2657647"/>
            <a:ext cx="3008630" cy="636682"/>
          </a:xfrm>
        </p:spPr>
        <p:txBody>
          <a:bodyPr/>
          <a:lstStyle/>
          <a:p>
            <a:r>
              <a:rPr lang="en-ZA" dirty="0"/>
              <a:t>Simple product that will provide answers with voice or written prompts and display recommendation and solution in an easy to understand way.</a:t>
            </a:r>
          </a:p>
        </p:txBody>
      </p:sp>
      <p:pic>
        <p:nvPicPr>
          <p:cNvPr id="45" name="Picture Placeholder 44" descr="clipboard with check list icon">
            <a:extLst>
              <a:ext uri="{FF2B5EF4-FFF2-40B4-BE49-F238E27FC236}">
                <a16:creationId xmlns:a16="http://schemas.microsoft.com/office/drawing/2014/main" id="{C8D7F118-FF46-4EA6-8CB0-7A7F32EA9B67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4"/>
          <a:srcRect l="375" r="375"/>
          <a:stretch>
            <a:fillRect/>
          </a:stretch>
        </p:blipFill>
        <p:spPr>
          <a:xfrm>
            <a:off x="3983618" y="4440805"/>
            <a:ext cx="603504" cy="603504"/>
          </a:xfrm>
          <a:prstGeom prst="rect">
            <a:avLst/>
          </a:prstGeom>
        </p:spPr>
      </p:pic>
      <p:sp>
        <p:nvSpPr>
          <p:cNvPr id="99" name="Text Placeholder 98">
            <a:extLst>
              <a:ext uri="{FF2B5EF4-FFF2-40B4-BE49-F238E27FC236}">
                <a16:creationId xmlns:a16="http://schemas.microsoft.com/office/drawing/2014/main" id="{3A32E54C-621B-48BA-A803-164046E2AE6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983618" y="5163537"/>
            <a:ext cx="3008631" cy="348162"/>
          </a:xfrm>
        </p:spPr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01AED438-7299-4DC8-9DD9-BA1D41DA967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976270" y="5530516"/>
            <a:ext cx="3008631" cy="636682"/>
          </a:xfrm>
        </p:spPr>
        <p:txBody>
          <a:bodyPr/>
          <a:lstStyle/>
          <a:p>
            <a:r>
              <a:rPr lang="en-ZA" dirty="0"/>
              <a:t>Will conduct surveys to understand the problems faced by tourists deeply.</a:t>
            </a:r>
          </a:p>
        </p:txBody>
      </p:sp>
      <p:pic>
        <p:nvPicPr>
          <p:cNvPr id="44" name="Picture Placeholder 43" descr="two people talking icon">
            <a:extLst>
              <a:ext uri="{FF2B5EF4-FFF2-40B4-BE49-F238E27FC236}">
                <a16:creationId xmlns:a16="http://schemas.microsoft.com/office/drawing/2014/main" id="{32FDE888-33A7-493E-A23F-0EAAB9E10952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5"/>
          <a:srcRect t="131" b="131"/>
          <a:stretch>
            <a:fillRect/>
          </a:stretch>
        </p:blipFill>
        <p:spPr>
          <a:xfrm>
            <a:off x="7906631" y="4298696"/>
            <a:ext cx="603504" cy="603504"/>
          </a:xfrm>
          <a:prstGeom prst="rect">
            <a:avLst/>
          </a:prstGeom>
        </p:spPr>
      </p:pic>
      <p:sp>
        <p:nvSpPr>
          <p:cNvPr id="101" name="Text Placeholder 100">
            <a:extLst>
              <a:ext uri="{FF2B5EF4-FFF2-40B4-BE49-F238E27FC236}">
                <a16:creationId xmlns:a16="http://schemas.microsoft.com/office/drawing/2014/main" id="{9B8F2F1C-23A5-48F0-83ED-64D9A8A3E4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913980" y="5047681"/>
            <a:ext cx="3008631" cy="348162"/>
          </a:xfrm>
        </p:spPr>
        <p:txBody>
          <a:bodyPr/>
          <a:lstStyle/>
          <a:p>
            <a:r>
              <a:rPr lang="en-US" dirty="0"/>
              <a:t>Authentic</a:t>
            </a:r>
          </a:p>
        </p:txBody>
      </p:sp>
      <p:sp>
        <p:nvSpPr>
          <p:cNvPr id="100" name="Text Placeholder 99">
            <a:extLst>
              <a:ext uri="{FF2B5EF4-FFF2-40B4-BE49-F238E27FC236}">
                <a16:creationId xmlns:a16="http://schemas.microsoft.com/office/drawing/2014/main" id="{16B8F8D8-59B2-406F-94E0-04DFD90B8D0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56766" y="5511699"/>
            <a:ext cx="3008630" cy="636682"/>
          </a:xfrm>
        </p:spPr>
        <p:txBody>
          <a:bodyPr/>
          <a:lstStyle/>
          <a:p>
            <a:r>
              <a:rPr lang="en-ZA" dirty="0"/>
              <a:t>All information provided by our model will be authentic and updated frequently.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0B1681CB-9789-4D10-B109-32AB0A075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C6D112-10C0-E390-24AD-4B3E6BD24D74}"/>
              </a:ext>
            </a:extLst>
          </p:cNvPr>
          <p:cNvSpPr/>
          <p:nvPr/>
        </p:nvSpPr>
        <p:spPr>
          <a:xfrm>
            <a:off x="11737262" y="695093"/>
            <a:ext cx="279030" cy="49718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E6FA0-D9AB-ACD1-CCF4-9ABCFB3F6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069" y="478519"/>
            <a:ext cx="4936277" cy="575890"/>
          </a:xfrm>
        </p:spPr>
        <p:txBody>
          <a:bodyPr/>
          <a:lstStyle/>
          <a:p>
            <a:r>
              <a:rPr lang="en-IN" dirty="0"/>
              <a:t>Tech </a:t>
            </a:r>
            <a:r>
              <a:rPr lang="en-IN" dirty="0" err="1"/>
              <a:t>STacks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DC114-AA53-FD06-3231-E9FA202FA7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0069" y="1636238"/>
            <a:ext cx="3008631" cy="348162"/>
          </a:xfrm>
        </p:spPr>
        <p:txBody>
          <a:bodyPr/>
          <a:lstStyle/>
          <a:p>
            <a:r>
              <a:rPr lang="en-IN" dirty="0"/>
              <a:t>FRONTEND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E52547-DCE0-147A-C941-E37B85E4F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90068" y="1929547"/>
            <a:ext cx="3383315" cy="636682"/>
          </a:xfrm>
        </p:spPr>
        <p:txBody>
          <a:bodyPr/>
          <a:lstStyle/>
          <a:p>
            <a:r>
              <a:rPr lang="en-IN" sz="1600" dirty="0"/>
              <a:t>HTML, Tailwind CSS, JavaScript, React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0D0C44-C9E6-755D-3632-B440173556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13979" y="1636238"/>
            <a:ext cx="3008631" cy="348162"/>
          </a:xfrm>
        </p:spPr>
        <p:txBody>
          <a:bodyPr/>
          <a:lstStyle/>
          <a:p>
            <a:r>
              <a:rPr lang="en-IN" dirty="0"/>
              <a:t>BACKEND	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5136BB-62B9-2CA1-9EEF-6FD2BBED11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13979" y="1929547"/>
            <a:ext cx="3008630" cy="636682"/>
          </a:xfrm>
        </p:spPr>
        <p:txBody>
          <a:bodyPr/>
          <a:lstStyle/>
          <a:p>
            <a:r>
              <a:rPr lang="en-IN" sz="1600" dirty="0"/>
              <a:t>Flask, MongoDB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9C0CDF-1DF7-A156-BB43-48B54BA611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90067" y="3164804"/>
            <a:ext cx="3008631" cy="348162"/>
          </a:xfrm>
        </p:spPr>
        <p:txBody>
          <a:bodyPr/>
          <a:lstStyle/>
          <a:p>
            <a:r>
              <a:rPr lang="en-IN" dirty="0"/>
              <a:t>AI/ML INTEGRATION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A2EEAA9-1637-439A-934E-4CFD66FB0E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0067" y="3458113"/>
            <a:ext cx="3008630" cy="636682"/>
          </a:xfrm>
        </p:spPr>
        <p:txBody>
          <a:bodyPr/>
          <a:lstStyle/>
          <a:p>
            <a:r>
              <a:rPr lang="en-IN" sz="1600" dirty="0" err="1"/>
              <a:t>Tensorflow</a:t>
            </a:r>
            <a:r>
              <a:rPr lang="en-IN" sz="1600" dirty="0"/>
              <a:t>	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0BCC865-FEA7-EF33-5724-226A27DFCC0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913978" y="3168176"/>
            <a:ext cx="3008631" cy="348162"/>
          </a:xfrm>
        </p:spPr>
        <p:txBody>
          <a:bodyPr/>
          <a:lstStyle/>
          <a:p>
            <a:r>
              <a:rPr lang="en-IN" dirty="0"/>
              <a:t>LOCATION TRACKING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585D497-04F0-F99C-EE4C-6822BAEFDF8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913978" y="3461485"/>
            <a:ext cx="3008630" cy="636682"/>
          </a:xfrm>
        </p:spPr>
        <p:txBody>
          <a:bodyPr/>
          <a:lstStyle/>
          <a:p>
            <a:r>
              <a:rPr lang="en-IN" sz="1600" dirty="0"/>
              <a:t>Google Maps API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951BFB0-6CDD-6FF1-E462-D7C81EF5AC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07813E3-C724-D68B-024F-8BD7BBA47D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59BA89E3-C8BB-7E81-3D6D-67BD796D3A2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FC01A269-C16A-728B-4075-26523A07AB24}"/>
              </a:ext>
            </a:extLst>
          </p:cNvPr>
          <p:cNvSpPr txBox="1">
            <a:spLocks/>
          </p:cNvSpPr>
          <p:nvPr/>
        </p:nvSpPr>
        <p:spPr>
          <a:xfrm>
            <a:off x="4190067" y="4809055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APIS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9346289-0DE4-2BD3-2A6A-2ADDC64DA1FB}"/>
              </a:ext>
            </a:extLst>
          </p:cNvPr>
          <p:cNvSpPr txBox="1">
            <a:spLocks/>
          </p:cNvSpPr>
          <p:nvPr/>
        </p:nvSpPr>
        <p:spPr>
          <a:xfrm>
            <a:off x="4190067" y="5102364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dirty="0"/>
              <a:t>Flask-RESTful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B4815DA9-E49C-C1A2-5239-DF9DEA49B106}"/>
              </a:ext>
            </a:extLst>
          </p:cNvPr>
          <p:cNvSpPr txBox="1">
            <a:spLocks/>
          </p:cNvSpPr>
          <p:nvPr/>
        </p:nvSpPr>
        <p:spPr>
          <a:xfrm>
            <a:off x="7913977" y="4809055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SECURITY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D176661D-9E48-F1A0-CF48-44789B182931}"/>
              </a:ext>
            </a:extLst>
          </p:cNvPr>
          <p:cNvSpPr txBox="1">
            <a:spLocks/>
          </p:cNvSpPr>
          <p:nvPr/>
        </p:nvSpPr>
        <p:spPr>
          <a:xfrm>
            <a:off x="7913977" y="5102364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dirty="0"/>
              <a:t>OAuth2, SSL/TLS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E81634-938E-54F3-6495-CC5F78665879}"/>
              </a:ext>
            </a:extLst>
          </p:cNvPr>
          <p:cNvSpPr/>
          <p:nvPr/>
        </p:nvSpPr>
        <p:spPr>
          <a:xfrm>
            <a:off x="11737262" y="695093"/>
            <a:ext cx="279030" cy="49718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322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2088" y="1590738"/>
            <a:ext cx="6987821" cy="580029"/>
          </a:xfrm>
        </p:spPr>
        <p:txBody>
          <a:bodyPr/>
          <a:lstStyle/>
          <a:p>
            <a:r>
              <a:rPr lang="en-US" sz="3200" dirty="0">
                <a:solidFill>
                  <a:schemeClr val="accent6"/>
                </a:solidFill>
              </a:rPr>
              <a:t>FEASIBILITY AND VIABILITY</a:t>
            </a:r>
            <a:endParaRPr lang="en-US" sz="4800" dirty="0">
              <a:solidFill>
                <a:schemeClr val="accent6"/>
              </a:solidFill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B0040E8-BBFE-4B5E-9ADF-88F6C234CB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83733" y="2426233"/>
            <a:ext cx="10024533" cy="1940149"/>
          </a:xfrm>
        </p:spPr>
        <p:txBody>
          <a:bodyPr/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n w="0"/>
                <a:ea typeface="Calibri" panose="020F0502020204030204" pitchFamily="34" charset="0"/>
                <a:cs typeface="Calibri" panose="020F0502020204030204" pitchFamily="34" charset="0"/>
              </a:rPr>
              <a:t>Our platform leverages </a:t>
            </a:r>
            <a:r>
              <a:rPr lang="en-US" sz="1800" b="1" dirty="0">
                <a:ln w="0"/>
                <a:ea typeface="Calibri" panose="020F0502020204030204" pitchFamily="34" charset="0"/>
                <a:cs typeface="Calibri" panose="020F0502020204030204" pitchFamily="34" charset="0"/>
              </a:rPr>
              <a:t>existing technologies</a:t>
            </a:r>
            <a:r>
              <a:rPr lang="en-US" sz="1800" dirty="0">
                <a:ln w="0"/>
                <a:ea typeface="Calibri" panose="020F0502020204030204" pitchFamily="34" charset="0"/>
                <a:cs typeface="Calibri" panose="020F0502020204030204" pitchFamily="34" charset="0"/>
              </a:rPr>
              <a:t> such as AI, machine learning, and web development frameworks (React, Flask, MongoDB) to create a personalized trip.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n w="0"/>
                <a:ea typeface="Calibri" panose="020F0502020204030204" pitchFamily="34" charset="0"/>
                <a:cs typeface="Calibri" panose="020F0502020204030204" pitchFamily="34" charset="0"/>
              </a:rPr>
              <a:t>Handling sensitive user information, such as preferences and real-time location data, requires </a:t>
            </a:r>
            <a:r>
              <a:rPr lang="en-US" sz="1800" b="1" dirty="0">
                <a:ln w="0"/>
                <a:ea typeface="Calibri" panose="020F0502020204030204" pitchFamily="34" charset="0"/>
                <a:cs typeface="Calibri" panose="020F0502020204030204" pitchFamily="34" charset="0"/>
              </a:rPr>
              <a:t>strict data protection </a:t>
            </a:r>
            <a:r>
              <a:rPr lang="en-US" sz="1800" dirty="0">
                <a:ln w="0"/>
                <a:ea typeface="Calibri" panose="020F0502020204030204" pitchFamily="34" charset="0"/>
                <a:cs typeface="Calibri" panose="020F0502020204030204" pitchFamily="34" charset="0"/>
              </a:rPr>
              <a:t>measures to prevent breaches and ensure user trust which we aim to handle by using </a:t>
            </a:r>
            <a:r>
              <a:rPr lang="en-US" sz="1800" b="1" dirty="0">
                <a:ln w="0"/>
                <a:ea typeface="Calibri" panose="020F0502020204030204" pitchFamily="34" charset="0"/>
                <a:cs typeface="Calibri" panose="020F0502020204030204" pitchFamily="34" charset="0"/>
              </a:rPr>
              <a:t>SSL</a:t>
            </a:r>
            <a:r>
              <a:rPr lang="en-US" sz="1800" dirty="0">
                <a:ln w="0"/>
                <a:ea typeface="Calibri" panose="020F0502020204030204" pitchFamily="34" charset="0"/>
                <a:cs typeface="Calibri" panose="020F0502020204030204" pitchFamily="34" charset="0"/>
              </a:rPr>
              <a:t> for encryption of such data.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n w="0"/>
                <a:ea typeface="Calibri" panose="020F0502020204030204" pitchFamily="34" charset="0"/>
                <a:cs typeface="Calibri" panose="020F0502020204030204" pitchFamily="34" charset="0"/>
              </a:rPr>
              <a:t>Building trust of the clientele will also be important which can be done by launching </a:t>
            </a:r>
            <a:r>
              <a:rPr lang="en-US" sz="1800" b="1" dirty="0">
                <a:ln w="0"/>
                <a:ea typeface="Calibri" panose="020F0502020204030204" pitchFamily="34" charset="0"/>
                <a:cs typeface="Calibri" panose="020F0502020204030204" pitchFamily="34" charset="0"/>
              </a:rPr>
              <a:t>pilot programs </a:t>
            </a:r>
            <a:r>
              <a:rPr lang="en-US" sz="1800" dirty="0">
                <a:ln w="0"/>
                <a:ea typeface="Calibri" panose="020F0502020204030204" pitchFamily="34" charset="0"/>
                <a:cs typeface="Calibri" panose="020F0502020204030204" pitchFamily="34" charset="0"/>
              </a:rPr>
              <a:t>and getting feedback.</a:t>
            </a:r>
          </a:p>
          <a:p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1D14AAB3-2E60-4AAE-8C5D-843AD9A98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103FD9-2CAC-5790-AA76-2E89DAA9DB3E}"/>
              </a:ext>
            </a:extLst>
          </p:cNvPr>
          <p:cNvSpPr/>
          <p:nvPr/>
        </p:nvSpPr>
        <p:spPr>
          <a:xfrm>
            <a:off x="11737262" y="695093"/>
            <a:ext cx="279030" cy="49718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191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D4DB8-5097-AE48-54A7-84F34F68B4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27206" y="1305581"/>
            <a:ext cx="1806620" cy="786392"/>
          </a:xfrm>
        </p:spPr>
        <p:txBody>
          <a:bodyPr/>
          <a:lstStyle/>
          <a:p>
            <a:r>
              <a:rPr lang="en-IN" sz="1800" dirty="0"/>
              <a:t>AI-Driven Itineraries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5764C8-CF6C-CF2E-A420-6A2DF8E725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7732" y="3528829"/>
            <a:ext cx="1765811" cy="492025"/>
          </a:xfrm>
        </p:spPr>
        <p:txBody>
          <a:bodyPr/>
          <a:lstStyle/>
          <a:p>
            <a:r>
              <a:rPr lang="en-IN" sz="1800" dirty="0"/>
              <a:t>Real-Time Tracking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D4448F-98B0-1316-7010-413B44861FD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31018" y="3528829"/>
            <a:ext cx="2281923" cy="688169"/>
          </a:xfrm>
        </p:spPr>
        <p:txBody>
          <a:bodyPr/>
          <a:lstStyle/>
          <a:p>
            <a:r>
              <a:rPr lang="en-IN" sz="1800" dirty="0"/>
              <a:t>Partnership with Trusted Agencies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314B5CF-3391-374B-54E7-AC57FA2BA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43661" y="5473779"/>
            <a:ext cx="2094905" cy="786392"/>
          </a:xfrm>
        </p:spPr>
        <p:txBody>
          <a:bodyPr/>
          <a:lstStyle/>
          <a:p>
            <a:r>
              <a:rPr lang="en-IN" sz="1800" dirty="0"/>
              <a:t>Local Knowledge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B63FE02-EE00-C9C5-0760-90DAB3C057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83AC101-6E34-FD26-7D69-52A679601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00410E42-FB16-EA46-35BF-F810C00C6B4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447" y="462483"/>
            <a:ext cx="7057814" cy="786392"/>
          </a:xfrm>
        </p:spPr>
        <p:txBody>
          <a:bodyPr/>
          <a:lstStyle/>
          <a:p>
            <a:r>
              <a:rPr lang="en-US" sz="3200" dirty="0"/>
              <a:t>UNIQUE SELLING POINT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D2A4B7-5441-B9B3-4749-15E931A2346A}"/>
              </a:ext>
            </a:extLst>
          </p:cNvPr>
          <p:cNvSpPr/>
          <p:nvPr/>
        </p:nvSpPr>
        <p:spPr>
          <a:xfrm>
            <a:off x="11848553" y="-1290919"/>
            <a:ext cx="1451404" cy="86491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0459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3F3DB-EEAC-FD1F-8923-F76306FC2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3406" y="1248428"/>
            <a:ext cx="5611660" cy="677782"/>
          </a:xfrm>
        </p:spPr>
        <p:txBody>
          <a:bodyPr/>
          <a:lstStyle/>
          <a:p>
            <a:r>
              <a:rPr lang="en-IN" dirty="0"/>
              <a:t>BUSINESS PLAN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EC22F0-A868-E6F5-FD65-1282B2245BC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462028" y="2464926"/>
            <a:ext cx="2431015" cy="1048575"/>
          </a:xfrm>
        </p:spPr>
        <p:txBody>
          <a:bodyPr/>
          <a:lstStyle/>
          <a:p>
            <a:r>
              <a:rPr lang="en-IN" dirty="0"/>
              <a:t>REVENUE STREAMS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9B1B78-0CBB-CA06-1F00-FE5367C2505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53332" y="2464926"/>
            <a:ext cx="1706965" cy="1048575"/>
          </a:xfrm>
        </p:spPr>
        <p:txBody>
          <a:bodyPr/>
          <a:lstStyle/>
          <a:p>
            <a:r>
              <a:rPr lang="en-IN" dirty="0"/>
              <a:t>SCALABILITY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5BBACC-8865-C5ED-34B3-96245971FD3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34982" y="2464926"/>
            <a:ext cx="2431015" cy="1048575"/>
          </a:xfrm>
        </p:spPr>
        <p:txBody>
          <a:bodyPr/>
          <a:lstStyle/>
          <a:p>
            <a:r>
              <a:rPr lang="en-IN" dirty="0"/>
              <a:t>LOW OPERATIONAL COST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D87720-826A-54FD-2A3E-CEB86420494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75104" y="3917109"/>
            <a:ext cx="2431015" cy="1803099"/>
          </a:xfrm>
        </p:spPr>
        <p:txBody>
          <a:bodyPr/>
          <a:lstStyle/>
          <a:p>
            <a:r>
              <a:rPr lang="en-US" spc="200" dirty="0">
                <a:ln w="0"/>
                <a:ea typeface="Calibri" panose="020F0502020204030204" pitchFamily="34" charset="0"/>
                <a:cs typeface="Calibri" panose="020F0502020204030204" pitchFamily="34" charset="0"/>
              </a:rPr>
              <a:t>Start with key regions and gradually expand to new locations, adding more guides and services.</a:t>
            </a:r>
            <a:endParaRPr lang="en-IN" spc="200" dirty="0">
              <a:ln w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9909AA-34E3-A9F1-6519-E08E67200E5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834982" y="3940040"/>
            <a:ext cx="2431015" cy="1803099"/>
          </a:xfrm>
        </p:spPr>
        <p:txBody>
          <a:bodyPr/>
          <a:lstStyle/>
          <a:p>
            <a:r>
              <a:rPr lang="en-IN" spc="200" dirty="0">
                <a:ln w="0"/>
                <a:ea typeface="Calibri" panose="020F0502020204030204" pitchFamily="34" charset="0"/>
                <a:cs typeface="Calibri" panose="020F0502020204030204" pitchFamily="34" charset="0"/>
              </a:rPr>
              <a:t>Collaborating with agencies reduces need for direct hiring and overhead.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C4B3C8A-97F3-D055-8F1F-F6D30FB2C3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CE6CCDC-86E9-7058-A903-2E75680D8B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8134E4EB-9D7C-0DED-8EF9-7FB386AEB24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73069D08-0CC8-3A5A-B66F-82B56F761908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1293363" y="3825928"/>
            <a:ext cx="2768344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pc="200" dirty="0">
                <a:ln w="0"/>
                <a:ea typeface="Calibri" panose="020F0502020204030204" pitchFamily="34" charset="0"/>
                <a:cs typeface="Calibri" panose="020F0502020204030204" pitchFamily="34" charset="0"/>
              </a:rPr>
              <a:t> Commission on bookings.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pc="200" dirty="0">
              <a:ln w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pc="200" dirty="0">
                <a:ln w="0"/>
                <a:ea typeface="Calibri" panose="020F0502020204030204" pitchFamily="34" charset="0"/>
                <a:cs typeface="Calibri" panose="020F0502020204030204" pitchFamily="34" charset="0"/>
              </a:rPr>
              <a:t> Premium features for enhanced itineraries and exclusive experiences.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pc="200" dirty="0">
              <a:ln w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pc="200" dirty="0">
                <a:ln w="0"/>
                <a:ea typeface="Calibri" panose="020F0502020204030204" pitchFamily="34" charset="0"/>
                <a:cs typeface="Calibri" panose="020F0502020204030204" pitchFamily="34" charset="0"/>
              </a:rPr>
              <a:t> Partnering with hotels, restaurants, and local service providers.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63925D-9D99-D351-95AD-241299220D7C}"/>
              </a:ext>
            </a:extLst>
          </p:cNvPr>
          <p:cNvSpPr/>
          <p:nvPr/>
        </p:nvSpPr>
        <p:spPr>
          <a:xfrm>
            <a:off x="11829908" y="-133247"/>
            <a:ext cx="545911" cy="8448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0378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6670-C5D9-68DF-A60C-14BA86BE8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SOCIAL IMPACT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5B2C41-E2F1-EA2B-A5A6-080C44923D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20470" y="2814327"/>
            <a:ext cx="6841863" cy="387746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2000" b="0" i="0" u="none" strike="noStrike" kern="1200" cap="all" spc="400" normalizeH="0" baseline="0" noProof="0" dirty="0">
                <a:ln>
                  <a:noFill/>
                </a:ln>
                <a:solidFill>
                  <a:srgbClr val="0BE1FF"/>
                </a:solidFill>
                <a:effectLst/>
                <a:uLnTx/>
                <a:uFillTx/>
                <a:latin typeface="Century Gothic Bold"/>
                <a:ea typeface="+mn-ea"/>
                <a:cs typeface="+mn-cs"/>
              </a:rPr>
              <a:t>Empowering Local Communities:</a:t>
            </a:r>
            <a:endParaRPr kumimoji="0" lang="en-IN" sz="5400" b="0" i="0" u="none" strike="noStrike" kern="1200" cap="all" spc="400" normalizeH="0" baseline="0" noProof="0" dirty="0">
              <a:ln>
                <a:noFill/>
              </a:ln>
              <a:solidFill>
                <a:srgbClr val="0BE1FF"/>
              </a:solidFill>
              <a:effectLst/>
              <a:uLnTx/>
              <a:uFillTx/>
              <a:latin typeface="Century Gothic Bold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7B7741-7BA8-D44D-2355-4F0FC343031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0470" y="3282057"/>
            <a:ext cx="6841863" cy="481781"/>
          </a:xfrm>
        </p:spPr>
        <p:txBody>
          <a:bodyPr/>
          <a:lstStyle/>
          <a:p>
            <a:r>
              <a:rPr lang="en-US" dirty="0"/>
              <a:t>Supports local economies by partnering with local travel guide agencies, creating jobs for guides and drivers.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FF77D3-7E9B-A051-DA43-A8A61971580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420470" y="4097257"/>
            <a:ext cx="6841863" cy="387746"/>
          </a:xfrm>
        </p:spPr>
        <p:txBody>
          <a:bodyPr/>
          <a:lstStyle/>
          <a:p>
            <a:r>
              <a:rPr lang="en-IN" sz="2000" cap="all" spc="400" dirty="0">
                <a:solidFill>
                  <a:srgbClr val="0BE1FF"/>
                </a:solidFill>
                <a:latin typeface="Century Gothic Bold"/>
              </a:rPr>
              <a:t>Promoting Cultural Exchange: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9F0503-3DBE-4819-A7F1-B1DFDAF87AF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420471" y="4448433"/>
            <a:ext cx="6841862" cy="481781"/>
          </a:xfrm>
        </p:spPr>
        <p:txBody>
          <a:bodyPr/>
          <a:lstStyle/>
          <a:p>
            <a:r>
              <a:rPr lang="en-US" dirty="0"/>
              <a:t>Facilitates authentic, immersive travel experiences that help tourists connect with local cultures and traditions.</a:t>
            </a:r>
            <a:endParaRPr lang="en-I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E1495A4-E6D0-6425-A557-29EA960CDCE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0470" y="5267189"/>
            <a:ext cx="6841863" cy="387746"/>
          </a:xfrm>
        </p:spPr>
        <p:txBody>
          <a:bodyPr/>
          <a:lstStyle/>
          <a:p>
            <a:r>
              <a:rPr lang="en-IN" sz="2000" cap="all" spc="400" dirty="0">
                <a:solidFill>
                  <a:srgbClr val="0BE1FF"/>
                </a:solidFill>
                <a:latin typeface="Century Gothic Bold"/>
              </a:rPr>
              <a:t>Safe Tourism: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BA89D2-27A8-5B92-1BEE-96CC19732D8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0470" y="5618365"/>
            <a:ext cx="6841863" cy="481781"/>
          </a:xfrm>
        </p:spPr>
        <p:txBody>
          <a:bodyPr/>
          <a:lstStyle/>
          <a:p>
            <a:r>
              <a:rPr lang="en-US" dirty="0"/>
              <a:t>Ensures safety for tourists with vetted guides and real-time tracking, promoting responsible and ethical tourism.</a:t>
            </a:r>
            <a:endParaRPr lang="en-IN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42669B9-A8BE-F0C1-4EC1-2CCAF3D532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268B029-2D8B-8F99-FC31-C45B991F2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275C3720-CBA4-1545-745C-6295B67634C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EBCB2F-6607-A18D-8B3A-96401911F850}"/>
              </a:ext>
            </a:extLst>
          </p:cNvPr>
          <p:cNvSpPr/>
          <p:nvPr/>
        </p:nvSpPr>
        <p:spPr>
          <a:xfrm>
            <a:off x="11829908" y="-133247"/>
            <a:ext cx="545911" cy="8448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1685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123</TotalTime>
  <Words>587</Words>
  <Application>Microsoft Office PowerPoint</Application>
  <PresentationFormat>Widescreen</PresentationFormat>
  <Paragraphs>98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Century Gothic Bold</vt:lpstr>
      <vt:lpstr>Courier New</vt:lpstr>
      <vt:lpstr>Daytona Pro Light</vt:lpstr>
      <vt:lpstr>Office Theme</vt:lpstr>
      <vt:lpstr>CODE CUBICLE 2024</vt:lpstr>
      <vt:lpstr>Problem</vt:lpstr>
      <vt:lpstr>Solution</vt:lpstr>
      <vt:lpstr>Product Overview</vt:lpstr>
      <vt:lpstr>Tech STacks</vt:lpstr>
      <vt:lpstr>FEASIBILITY AND VIABILITY</vt:lpstr>
      <vt:lpstr>UNIQUE SELLING POINT</vt:lpstr>
      <vt:lpstr>BUSINESS PLAN</vt:lpstr>
      <vt:lpstr>SOCIAL IMPACT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alaneapenwork@gmail.com</dc:creator>
  <cp:lastModifiedBy>Dishaa Singh</cp:lastModifiedBy>
  <cp:revision>3</cp:revision>
  <dcterms:created xsi:type="dcterms:W3CDTF">2024-09-13T14:44:20Z</dcterms:created>
  <dcterms:modified xsi:type="dcterms:W3CDTF">2024-09-15T07:56:09Z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